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06" r:id="rId3"/>
    <p:sldId id="307" r:id="rId4"/>
    <p:sldId id="285" r:id="rId5"/>
    <p:sldId id="286" r:id="rId6"/>
    <p:sldId id="287" r:id="rId7"/>
    <p:sldId id="288" r:id="rId8"/>
    <p:sldId id="289" r:id="rId9"/>
    <p:sldId id="292" r:id="rId10"/>
    <p:sldId id="296" r:id="rId11"/>
    <p:sldId id="297" r:id="rId12"/>
    <p:sldId id="300" r:id="rId13"/>
    <p:sldId id="303" r:id="rId14"/>
    <p:sldId id="304" r:id="rId15"/>
    <p:sldId id="301" r:id="rId16"/>
    <p:sldId id="302" r:id="rId17"/>
    <p:sldId id="28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86" autoAdjust="0"/>
  </p:normalViewPr>
  <p:slideViewPr>
    <p:cSldViewPr>
      <p:cViewPr varScale="1">
        <p:scale>
          <a:sx n="106" d="100"/>
          <a:sy n="106" d="100"/>
        </p:scale>
        <p:origin x="17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105432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344990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131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84541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451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69737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7657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235226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369001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78AA7-9AA3-41B8-9322-E10037F45CE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392348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E78AA7-9AA3-41B8-9322-E10037F45CE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255387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E78AA7-9AA3-41B8-9322-E10037F45CE5}"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7904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E78AA7-9AA3-41B8-9322-E10037F45CE5}"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219916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78AA7-9AA3-41B8-9322-E10037F45CE5}"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1043769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E78AA7-9AA3-41B8-9322-E10037F45CE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146489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E78AA7-9AA3-41B8-9322-E10037F45CE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0F4152-966F-4CB6-B8AA-56C0717416FA}" type="slidenum">
              <a:rPr lang="en-US" smtClean="0"/>
              <a:t>‹#›</a:t>
            </a:fld>
            <a:endParaRPr lang="en-US"/>
          </a:p>
        </p:txBody>
      </p:sp>
    </p:spTree>
    <p:extLst>
      <p:ext uri="{BB962C8B-B14F-4D97-AF65-F5344CB8AC3E}">
        <p14:creationId xmlns:p14="http://schemas.microsoft.com/office/powerpoint/2010/main" val="304361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E78AA7-9AA3-41B8-9322-E10037F45CE5}" type="datetimeFigureOut">
              <a:rPr lang="en-US" smtClean="0"/>
              <a:t>10/15/2024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80F4152-966F-4CB6-B8AA-56C0717416FA}" type="slidenum">
              <a:rPr lang="en-US" smtClean="0"/>
              <a:t>‹#›</a:t>
            </a:fld>
            <a:endParaRPr lang="en-US"/>
          </a:p>
        </p:txBody>
      </p:sp>
    </p:spTree>
    <p:extLst>
      <p:ext uri="{BB962C8B-B14F-4D97-AF65-F5344CB8AC3E}">
        <p14:creationId xmlns:p14="http://schemas.microsoft.com/office/powerpoint/2010/main" val="24002978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3" name="Rectangle 22">
            <a:extLst>
              <a:ext uri="{FF2B5EF4-FFF2-40B4-BE49-F238E27FC236}">
                <a16:creationId xmlns:a16="http://schemas.microsoft.com/office/drawing/2014/main" id="{E8B29BCA-F2C7-41B8-A4BB-23CA98C1E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7"/>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688E61-1DD5-4343-B29C-DA327177B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chemeClr val="bg1"/>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ED987C-3ECE-F194-D881-679E234B4667}"/>
              </a:ext>
            </a:extLst>
          </p:cNvPr>
          <p:cNvPicPr>
            <a:picLocks noChangeAspect="1"/>
          </p:cNvPicPr>
          <p:nvPr/>
        </p:nvPicPr>
        <p:blipFill>
          <a:blip r:embed="rId2"/>
          <a:stretch>
            <a:fillRect/>
          </a:stretch>
        </p:blipFill>
        <p:spPr>
          <a:xfrm>
            <a:off x="840360" y="1361800"/>
            <a:ext cx="3128389" cy="4157328"/>
          </a:xfrm>
          <a:prstGeom prst="rect">
            <a:avLst/>
          </a:prstGeom>
        </p:spPr>
      </p:pic>
      <p:sp>
        <p:nvSpPr>
          <p:cNvPr id="27" name="Rectangle 26">
            <a:extLst>
              <a:ext uri="{FF2B5EF4-FFF2-40B4-BE49-F238E27FC236}">
                <a16:creationId xmlns:a16="http://schemas.microsoft.com/office/drawing/2014/main" id="{038507C0-14A1-4418-B6E9-DEBF476D2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8" y="480060"/>
            <a:ext cx="4093590" cy="5897880"/>
          </a:xfrm>
          <a:prstGeom prst="rect">
            <a:avLst/>
          </a:prstGeom>
          <a:solidFill>
            <a:schemeClr val="bg1"/>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circle with a building and text&#10;&#10;Description automatically generated">
            <a:extLst>
              <a:ext uri="{FF2B5EF4-FFF2-40B4-BE49-F238E27FC236}">
                <a16:creationId xmlns:a16="http://schemas.microsoft.com/office/drawing/2014/main" id="{32DED30A-4055-B07E-ECF9-D41CE8501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820" y="1528763"/>
            <a:ext cx="3679246" cy="3671888"/>
          </a:xfrm>
          <a:prstGeom prst="rect">
            <a:avLst/>
          </a:prstGeom>
        </p:spPr>
      </p:pic>
    </p:spTree>
    <p:extLst>
      <p:ext uri="{BB962C8B-B14F-4D97-AF65-F5344CB8AC3E}">
        <p14:creationId xmlns:p14="http://schemas.microsoft.com/office/powerpoint/2010/main" val="331256703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3086100" cy="762000"/>
          </a:xfrm>
        </p:spPr>
        <p:txBody>
          <a:bodyPr/>
          <a:lstStyle/>
          <a:p>
            <a:r>
              <a:rPr lang="en-US" dirty="0"/>
              <a:t>Nouvelles</a:t>
            </a:r>
          </a:p>
        </p:txBody>
      </p:sp>
      <p:pic>
        <p:nvPicPr>
          <p:cNvPr id="8" name="Picture 7" descr="A magnifying glass and a book&#10;&#10;Description automatically generated">
            <a:extLst>
              <a:ext uri="{FF2B5EF4-FFF2-40B4-BE49-F238E27FC236}">
                <a16:creationId xmlns:a16="http://schemas.microsoft.com/office/drawing/2014/main" id="{8B004F6F-FD4B-10B1-C444-443ED6897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0"/>
            <a:ext cx="3086100" cy="6858000"/>
          </a:xfrm>
          <a:prstGeom prst="rect">
            <a:avLst/>
          </a:prstGeom>
        </p:spPr>
      </p:pic>
    </p:spTree>
    <p:extLst>
      <p:ext uri="{BB962C8B-B14F-4D97-AF65-F5344CB8AC3E}">
        <p14:creationId xmlns:p14="http://schemas.microsoft.com/office/powerpoint/2010/main" val="384026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0800"/>
            <a:ext cx="3505204" cy="702188"/>
          </a:xfrm>
        </p:spPr>
        <p:txBody>
          <a:bodyPr/>
          <a:lstStyle/>
          <a:p>
            <a:r>
              <a:rPr lang="en-US" dirty="0"/>
              <a:t>Messages</a:t>
            </a:r>
          </a:p>
        </p:txBody>
      </p:sp>
      <p:pic>
        <p:nvPicPr>
          <p:cNvPr id="5" name="Picture 4" descr="A white background with black text">
            <a:extLst>
              <a:ext uri="{FF2B5EF4-FFF2-40B4-BE49-F238E27FC236}">
                <a16:creationId xmlns:a16="http://schemas.microsoft.com/office/drawing/2014/main" id="{9099A6F3-98FD-08AE-1DA2-D0DE666A2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0"/>
            <a:ext cx="3086100" cy="6858000"/>
          </a:xfrm>
          <a:prstGeom prst="rect">
            <a:avLst/>
          </a:prstGeom>
        </p:spPr>
      </p:pic>
    </p:spTree>
    <p:extLst>
      <p:ext uri="{BB962C8B-B14F-4D97-AF65-F5344CB8AC3E}">
        <p14:creationId xmlns:p14="http://schemas.microsoft.com/office/powerpoint/2010/main" val="21022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43000"/>
            <a:ext cx="3200401" cy="609600"/>
          </a:xfrm>
        </p:spPr>
        <p:txBody>
          <a:bodyPr>
            <a:normAutofit fontScale="90000"/>
          </a:bodyPr>
          <a:lstStyle/>
          <a:p>
            <a:pPr algn="ctr"/>
            <a:r>
              <a:rPr lang="en-US" dirty="0"/>
              <a:t>Enfants</a:t>
            </a:r>
          </a:p>
        </p:txBody>
      </p:sp>
      <p:pic>
        <p:nvPicPr>
          <p:cNvPr id="13" name="Picture 12" descr="A white background with black text">
            <a:extLst>
              <a:ext uri="{FF2B5EF4-FFF2-40B4-BE49-F238E27FC236}">
                <a16:creationId xmlns:a16="http://schemas.microsoft.com/office/drawing/2014/main" id="{0E002BFC-B915-6C42-A7D4-0988826EF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3086100" cy="6858000"/>
          </a:xfrm>
          <a:prstGeom prst="rect">
            <a:avLst/>
          </a:prstGeom>
        </p:spPr>
      </p:pic>
      <p:sp>
        <p:nvSpPr>
          <p:cNvPr id="14" name="Content Placeholder 2">
            <a:extLst>
              <a:ext uri="{FF2B5EF4-FFF2-40B4-BE49-F238E27FC236}">
                <a16:creationId xmlns:a16="http://schemas.microsoft.com/office/drawing/2014/main" id="{5953D2FA-EAA8-427A-CCDB-6BC6ED5C4DA6}"/>
              </a:ext>
            </a:extLst>
          </p:cNvPr>
          <p:cNvSpPr>
            <a:spLocks noGrp="1"/>
          </p:cNvSpPr>
          <p:nvPr>
            <p:ph idx="1"/>
          </p:nvPr>
        </p:nvSpPr>
        <p:spPr>
          <a:xfrm>
            <a:off x="457200" y="1905000"/>
            <a:ext cx="2743200" cy="381000"/>
          </a:xfrm>
        </p:spPr>
        <p:txBody>
          <a:bodyPr>
            <a:normAutofit/>
          </a:bodyPr>
          <a:lstStyle/>
          <a:p>
            <a:r>
              <a:rPr lang="en-US" dirty="0" err="1"/>
              <a:t>Choisissez</a:t>
            </a:r>
            <a:r>
              <a:rPr lang="en-US" dirty="0"/>
              <a:t> </a:t>
            </a:r>
            <a:r>
              <a:rPr lang="en-US" dirty="0" err="1"/>
              <a:t>l'étudiant</a:t>
            </a:r>
            <a:endParaRPr lang="en-US" dirty="0"/>
          </a:p>
          <a:p>
            <a:endParaRPr lang="en-US" dirty="0"/>
          </a:p>
        </p:txBody>
      </p:sp>
    </p:spTree>
    <p:extLst>
      <p:ext uri="{BB962C8B-B14F-4D97-AF65-F5344CB8AC3E}">
        <p14:creationId xmlns:p14="http://schemas.microsoft.com/office/powerpoint/2010/main" val="1286976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1872-0A0E-D85F-39DB-45262F37CB2E}"/>
              </a:ext>
            </a:extLst>
          </p:cNvPr>
          <p:cNvSpPr>
            <a:spLocks noGrp="1"/>
          </p:cNvSpPr>
          <p:nvPr>
            <p:ph type="title"/>
          </p:nvPr>
        </p:nvSpPr>
        <p:spPr>
          <a:xfrm>
            <a:off x="609598" y="228600"/>
            <a:ext cx="6347713" cy="685800"/>
          </a:xfrm>
        </p:spPr>
        <p:txBody>
          <a:bodyPr>
            <a:normAutofit/>
          </a:bodyPr>
          <a:lstStyle/>
          <a:p>
            <a:r>
              <a:rPr lang="en-US" dirty="0"/>
              <a:t>A plus section</a:t>
            </a:r>
          </a:p>
        </p:txBody>
      </p:sp>
      <p:pic>
        <p:nvPicPr>
          <p:cNvPr id="18" name="Picture 17" descr="A screenshot of a phone&#10;&#10;Description automatically generated">
            <a:extLst>
              <a:ext uri="{FF2B5EF4-FFF2-40B4-BE49-F238E27FC236}">
                <a16:creationId xmlns:a16="http://schemas.microsoft.com/office/drawing/2014/main" id="{4DB665C5-B13D-B399-3A01-B35FEFBD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211" y="0"/>
            <a:ext cx="3086100" cy="6858000"/>
          </a:xfrm>
          <a:prstGeom prst="rect">
            <a:avLst/>
          </a:prstGeom>
        </p:spPr>
      </p:pic>
    </p:spTree>
    <p:extLst>
      <p:ext uri="{BB962C8B-B14F-4D97-AF65-F5344CB8AC3E}">
        <p14:creationId xmlns:p14="http://schemas.microsoft.com/office/powerpoint/2010/main" val="1448450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1872-0A0E-D85F-39DB-45262F37CB2E}"/>
              </a:ext>
            </a:extLst>
          </p:cNvPr>
          <p:cNvSpPr>
            <a:spLocks noGrp="1"/>
          </p:cNvSpPr>
          <p:nvPr>
            <p:ph type="title"/>
          </p:nvPr>
        </p:nvSpPr>
        <p:spPr>
          <a:xfrm>
            <a:off x="457201" y="2527300"/>
            <a:ext cx="2590800" cy="673100"/>
          </a:xfrm>
        </p:spPr>
        <p:txBody>
          <a:bodyPr/>
          <a:lstStyle/>
          <a:p>
            <a:r>
              <a:rPr lang="en-US" dirty="0" err="1"/>
              <a:t>Paramètres</a:t>
            </a:r>
            <a:endParaRPr lang="en-US" dirty="0"/>
          </a:p>
        </p:txBody>
      </p:sp>
      <p:pic>
        <p:nvPicPr>
          <p:cNvPr id="8" name="Picture 7" descr="A white rectangular object with a black corner&#10;&#10;Description automatically generated">
            <a:extLst>
              <a:ext uri="{FF2B5EF4-FFF2-40B4-BE49-F238E27FC236}">
                <a16:creationId xmlns:a16="http://schemas.microsoft.com/office/drawing/2014/main" id="{EAE0C467-8CCF-F6E0-9DAB-33B7E5C74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212" y="0"/>
            <a:ext cx="3086100" cy="6858000"/>
          </a:xfrm>
          <a:prstGeom prst="rect">
            <a:avLst/>
          </a:prstGeom>
        </p:spPr>
      </p:pic>
      <p:cxnSp>
        <p:nvCxnSpPr>
          <p:cNvPr id="10" name="Straight Arrow Connector 9">
            <a:extLst>
              <a:ext uri="{FF2B5EF4-FFF2-40B4-BE49-F238E27FC236}">
                <a16:creationId xmlns:a16="http://schemas.microsoft.com/office/drawing/2014/main" id="{9BBD5A56-26F4-7C45-3898-5CCBED87987E}"/>
              </a:ext>
            </a:extLst>
          </p:cNvPr>
          <p:cNvCxnSpPr/>
          <p:nvPr/>
        </p:nvCxnSpPr>
        <p:spPr>
          <a:xfrm flipV="1">
            <a:off x="3733800" y="609600"/>
            <a:ext cx="609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A4295D-CCD6-3693-4CB8-A8856B4387FC}"/>
              </a:ext>
            </a:extLst>
          </p:cNvPr>
          <p:cNvCxnSpPr>
            <a:cxnSpLocks/>
          </p:cNvCxnSpPr>
          <p:nvPr/>
        </p:nvCxnSpPr>
        <p:spPr>
          <a:xfrm>
            <a:off x="3733800" y="1676400"/>
            <a:ext cx="1066800" cy="434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048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3985"/>
            <a:ext cx="2438402" cy="655015"/>
          </a:xfrm>
        </p:spPr>
        <p:txBody>
          <a:bodyPr>
            <a:normAutofit fontScale="90000"/>
          </a:bodyPr>
          <a:lstStyle/>
          <a:p>
            <a:r>
              <a:rPr lang="en-US" dirty="0" err="1"/>
              <a:t>Paramètres</a:t>
            </a:r>
            <a:endParaRPr lang="en-US" dirty="0"/>
          </a:p>
        </p:txBody>
      </p:sp>
      <p:pic>
        <p:nvPicPr>
          <p:cNvPr id="9" name="Picture 8" descr="A screenshot of a phone&#10;&#10;Description automatically generated">
            <a:extLst>
              <a:ext uri="{FF2B5EF4-FFF2-40B4-BE49-F238E27FC236}">
                <a16:creationId xmlns:a16="http://schemas.microsoft.com/office/drawing/2014/main" id="{BA70FA94-0C17-6E96-D4C6-A84FE2F67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0"/>
            <a:ext cx="3086100" cy="6858000"/>
          </a:xfrm>
          <a:prstGeom prst="rect">
            <a:avLst/>
          </a:prstGeom>
        </p:spPr>
      </p:pic>
      <p:sp>
        <p:nvSpPr>
          <p:cNvPr id="10" name="Rectangle 9">
            <a:extLst>
              <a:ext uri="{FF2B5EF4-FFF2-40B4-BE49-F238E27FC236}">
                <a16:creationId xmlns:a16="http://schemas.microsoft.com/office/drawing/2014/main" id="{DFA37107-B805-D873-0BC8-C290160105FD}"/>
              </a:ext>
            </a:extLst>
          </p:cNvPr>
          <p:cNvSpPr/>
          <p:nvPr/>
        </p:nvSpPr>
        <p:spPr>
          <a:xfrm>
            <a:off x="3924300" y="3505200"/>
            <a:ext cx="3017535"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7ED482-8360-085E-2CF8-EFE3A93260BE}"/>
              </a:ext>
            </a:extLst>
          </p:cNvPr>
          <p:cNvSpPr/>
          <p:nvPr/>
        </p:nvSpPr>
        <p:spPr>
          <a:xfrm>
            <a:off x="3924300" y="4114800"/>
            <a:ext cx="3017535"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8A17B2-EE10-F0D1-DD3C-A0F1FE579AD2}"/>
              </a:ext>
            </a:extLst>
          </p:cNvPr>
          <p:cNvCxnSpPr>
            <a:cxnSpLocks/>
          </p:cNvCxnSpPr>
          <p:nvPr/>
        </p:nvCxnSpPr>
        <p:spPr>
          <a:xfrm flipV="1">
            <a:off x="2895600" y="3714750"/>
            <a:ext cx="9525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60AF58-2679-7642-40EA-C50ABE6E4838}"/>
              </a:ext>
            </a:extLst>
          </p:cNvPr>
          <p:cNvCxnSpPr>
            <a:cxnSpLocks/>
          </p:cNvCxnSpPr>
          <p:nvPr/>
        </p:nvCxnSpPr>
        <p:spPr>
          <a:xfrm flipV="1">
            <a:off x="2895600" y="4324350"/>
            <a:ext cx="952500" cy="1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864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1676401" cy="914400"/>
          </a:xfrm>
        </p:spPr>
        <p:txBody>
          <a:bodyPr>
            <a:normAutofit fontScale="90000"/>
          </a:bodyPr>
          <a:lstStyle/>
          <a:p>
            <a:r>
              <a:rPr lang="en-US" b="1" dirty="0"/>
              <a:t>Video</a:t>
            </a:r>
            <a:br>
              <a:rPr lang="en-US" dirty="0"/>
            </a:br>
            <a:r>
              <a:rPr lang="en-US" sz="2200" dirty="0"/>
              <a:t>(</a:t>
            </a:r>
            <a:r>
              <a:rPr lang="en-US" sz="2200" i="1" dirty="0"/>
              <a:t>5 min)</a:t>
            </a:r>
            <a:endParaRPr lang="en-US" i="1" dirty="0"/>
          </a:p>
        </p:txBody>
      </p:sp>
      <p:pic>
        <p:nvPicPr>
          <p:cNvPr id="3" name="Video_DARS_Parents">
            <a:hlinkClick r:id="" action="ppaction://media"/>
            <a:extLst>
              <a:ext uri="{FF2B5EF4-FFF2-40B4-BE49-F238E27FC236}">
                <a16:creationId xmlns:a16="http://schemas.microsoft.com/office/drawing/2014/main" id="{BCDDB41A-CB9B-C984-98E1-1B4EA50C0F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1950" y="0"/>
            <a:ext cx="3338513" cy="6858000"/>
          </a:xfrm>
          <a:prstGeom prst="rect">
            <a:avLst/>
          </a:prstGeom>
        </p:spPr>
      </p:pic>
    </p:spTree>
    <p:extLst>
      <p:ext uri="{BB962C8B-B14F-4D97-AF65-F5344CB8AC3E}">
        <p14:creationId xmlns:p14="http://schemas.microsoft.com/office/powerpoint/2010/main" val="63340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1" y="2404534"/>
            <a:ext cx="6195314" cy="1646302"/>
          </a:xfrm>
        </p:spPr>
        <p:txBody>
          <a:bodyPr/>
          <a:lstStyle/>
          <a:p>
            <a:r>
              <a:rPr lang="en-US" dirty="0"/>
              <a:t>Merci</a:t>
            </a:r>
          </a:p>
        </p:txBody>
      </p:sp>
      <p:sp>
        <p:nvSpPr>
          <p:cNvPr id="5" name="Subtitle 4"/>
          <p:cNvSpPr>
            <a:spLocks noGrp="1"/>
          </p:cNvSpPr>
          <p:nvPr>
            <p:ph type="subTitle" idx="1"/>
          </p:nvPr>
        </p:nvSpPr>
        <p:spPr/>
        <p:txBody>
          <a:bodyPr/>
          <a:lstStyle/>
          <a:p>
            <a:r>
              <a:rPr lang="en-US" dirty="0"/>
              <a:t>© </a:t>
            </a:r>
            <a:r>
              <a:rPr lang="fr-FR" dirty="0"/>
              <a:t>Collège de la Sagesse – </a:t>
            </a:r>
            <a:r>
              <a:rPr lang="fr-FR" dirty="0" err="1"/>
              <a:t>Jdeideh</a:t>
            </a:r>
            <a:r>
              <a:rPr lang="fr-FR" dirty="0"/>
              <a:t> </a:t>
            </a:r>
            <a:r>
              <a:rPr lang="en-US" dirty="0"/>
              <a:t>2024/2025</a:t>
            </a:r>
            <a:br>
              <a:rPr lang="en-US" dirty="0"/>
            </a:br>
            <a:r>
              <a:rPr lang="en-US" dirty="0"/>
              <a:t>ICT Department</a:t>
            </a:r>
          </a:p>
        </p:txBody>
      </p:sp>
    </p:spTree>
    <p:extLst>
      <p:ext uri="{BB962C8B-B14F-4D97-AF65-F5344CB8AC3E}">
        <p14:creationId xmlns:p14="http://schemas.microsoft.com/office/powerpoint/2010/main" val="25433948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2127-5B98-9B07-8F3C-B6EC0D5C26F4}"/>
              </a:ext>
            </a:extLst>
          </p:cNvPr>
          <p:cNvSpPr>
            <a:spLocks noGrp="1"/>
          </p:cNvSpPr>
          <p:nvPr>
            <p:ph type="title"/>
          </p:nvPr>
        </p:nvSpPr>
        <p:spPr/>
        <p:txBody>
          <a:bodyPr/>
          <a:lstStyle/>
          <a:p>
            <a:r>
              <a:rPr lang="en-US" dirty="0"/>
              <a:t>L’APERÇU DU DARS</a:t>
            </a:r>
            <a:br>
              <a:rPr lang="en-US" dirty="0"/>
            </a:br>
            <a:endParaRPr lang="en-US" dirty="0"/>
          </a:p>
        </p:txBody>
      </p:sp>
      <p:sp>
        <p:nvSpPr>
          <p:cNvPr id="3" name="Content Placeholder 2">
            <a:extLst>
              <a:ext uri="{FF2B5EF4-FFF2-40B4-BE49-F238E27FC236}">
                <a16:creationId xmlns:a16="http://schemas.microsoft.com/office/drawing/2014/main" id="{5478E285-26D1-F379-D366-41D0F1DB3E91}"/>
              </a:ext>
            </a:extLst>
          </p:cNvPr>
          <p:cNvSpPr>
            <a:spLocks noGrp="1"/>
          </p:cNvSpPr>
          <p:nvPr>
            <p:ph idx="1"/>
          </p:nvPr>
        </p:nvSpPr>
        <p:spPr>
          <a:xfrm>
            <a:off x="609599" y="1524000"/>
            <a:ext cx="6781801" cy="4364963"/>
          </a:xfrm>
        </p:spPr>
        <p:txBody>
          <a:bodyPr>
            <a:normAutofit fontScale="85000" lnSpcReduction="20000"/>
          </a:bodyPr>
          <a:lstStyle/>
          <a:p>
            <a:pPr marL="0" indent="0">
              <a:buNone/>
            </a:pPr>
            <a:r>
              <a:rPr lang="fr-FR" dirty="0"/>
              <a:t>DARS est un «Logiciel de gestion scolaire », développé par </a:t>
            </a:r>
            <a:r>
              <a:rPr lang="fr-FR" dirty="0" err="1"/>
              <a:t>DataRays</a:t>
            </a:r>
            <a:r>
              <a:rPr lang="fr-FR" dirty="0"/>
              <a:t> (société libanaise) ; Typique des écoles libanaises, le programme prévoit l'informatisation et l'automatisation des différentes tâches effectuées par le personnel scolaire.</a:t>
            </a:r>
          </a:p>
          <a:p>
            <a:pPr lvl="1"/>
            <a:r>
              <a:rPr lang="fr-FR" dirty="0"/>
              <a:t>DARS a une longue histoire de succès,</a:t>
            </a:r>
          </a:p>
          <a:p>
            <a:pPr lvl="1"/>
            <a:r>
              <a:rPr lang="fr-FR" dirty="0"/>
              <a:t>Utilisé dans 65 écoles</a:t>
            </a:r>
          </a:p>
          <a:p>
            <a:pPr lvl="1"/>
            <a:r>
              <a:rPr lang="fr-FR" dirty="0"/>
              <a:t>Plus de 5000 enseignants</a:t>
            </a:r>
          </a:p>
          <a:p>
            <a:pPr lvl="1"/>
            <a:r>
              <a:rPr lang="fr-FR" dirty="0"/>
              <a:t>Plus de 60'000 étudiants</a:t>
            </a:r>
          </a:p>
          <a:p>
            <a:pPr marL="0" indent="0">
              <a:buNone/>
            </a:pPr>
            <a:r>
              <a:rPr lang="fr-FR" dirty="0"/>
              <a:t>Simple, facile à utiliser mais transmet beaucoup d’informations. Les utilisateurs ont indiqué que les modules DARS sont conviviaux et peuvent leur fournir tous les rapports et résultats dont ils ont besoin pour leurs opérations quotidiennes et pour leur analyse périodique.</a:t>
            </a:r>
          </a:p>
          <a:p>
            <a:pPr marL="0" indent="0">
              <a:buNone/>
            </a:pPr>
            <a:r>
              <a:rPr lang="fr-FR" dirty="0"/>
              <a:t>VISION</a:t>
            </a:r>
          </a:p>
          <a:p>
            <a:pPr marL="0" indent="0">
              <a:buNone/>
            </a:pPr>
            <a:r>
              <a:rPr lang="fr-FR" dirty="0"/>
              <a:t>Nous travaillons avec de grandes écoles depuis plus de 10 ans en intégrant DARS dans leur environnement de gestion et DARS a permis aux gestionnaires de contrôler facilement les opérations de l'école et d'avoir une vision précise de la situation financière, des performances et de l'évolution de l'école </a:t>
            </a:r>
            <a:r>
              <a:rPr lang="fr-FR" dirty="0" err="1"/>
              <a:t>aufil</a:t>
            </a:r>
            <a:r>
              <a:rPr lang="fr-FR" dirty="0"/>
              <a:t> des ans.</a:t>
            </a:r>
            <a:endParaRPr lang="en-US" dirty="0"/>
          </a:p>
        </p:txBody>
      </p:sp>
    </p:spTree>
    <p:extLst>
      <p:ext uri="{BB962C8B-B14F-4D97-AF65-F5344CB8AC3E}">
        <p14:creationId xmlns:p14="http://schemas.microsoft.com/office/powerpoint/2010/main" val="207816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44FBF6-15C7-D3FC-5837-9186ED284BCC}"/>
              </a:ext>
            </a:extLst>
          </p:cNvPr>
          <p:cNvSpPr>
            <a:spLocks noGrp="1"/>
          </p:cNvSpPr>
          <p:nvPr>
            <p:ph type="title"/>
          </p:nvPr>
        </p:nvSpPr>
        <p:spPr>
          <a:xfrm>
            <a:off x="506857" y="152400"/>
            <a:ext cx="6347714" cy="1320800"/>
          </a:xfrm>
        </p:spPr>
        <p:txBody>
          <a:bodyPr/>
          <a:lstStyle/>
          <a:p>
            <a:r>
              <a:rPr lang="en-US" sz="3600" b="0" i="0" u="none" strike="noStrike" baseline="0" dirty="0">
                <a:solidFill>
                  <a:srgbClr val="000000"/>
                </a:solidFill>
                <a:latin typeface="CIDFont+F2"/>
              </a:rPr>
              <a:t>References List</a:t>
            </a:r>
            <a:endParaRPr lang="en-US" dirty="0"/>
          </a:p>
        </p:txBody>
      </p:sp>
      <p:sp>
        <p:nvSpPr>
          <p:cNvPr id="3" name="Content Placeholder 2">
            <a:extLst>
              <a:ext uri="{FF2B5EF4-FFF2-40B4-BE49-F238E27FC236}">
                <a16:creationId xmlns:a16="http://schemas.microsoft.com/office/drawing/2014/main" id="{B4F7370A-9ED1-ACDF-1B63-9EC04C7699E4}"/>
              </a:ext>
            </a:extLst>
          </p:cNvPr>
          <p:cNvSpPr>
            <a:spLocks noGrp="1"/>
          </p:cNvSpPr>
          <p:nvPr>
            <p:ph sz="half" idx="1"/>
          </p:nvPr>
        </p:nvSpPr>
        <p:spPr>
          <a:xfrm>
            <a:off x="506856" y="914400"/>
            <a:ext cx="3455543" cy="5791200"/>
          </a:xfrm>
        </p:spPr>
        <p:txBody>
          <a:bodyPr>
            <a:noAutofit/>
          </a:bodyPr>
          <a:lstStyle/>
          <a:p>
            <a:pPr marL="0" indent="0" algn="l">
              <a:buNone/>
            </a:pPr>
            <a:r>
              <a:rPr lang="en-US" sz="1400" b="1" i="0" u="none" strike="noStrike" baseline="0" dirty="0" err="1">
                <a:latin typeface="CIDFont+F5"/>
              </a:rPr>
              <a:t>Jésuites</a:t>
            </a:r>
            <a:endParaRPr lang="fr-FR" sz="1400" b="1" i="0" u="none" strike="noStrike" baseline="0" dirty="0">
              <a:solidFill>
                <a:srgbClr val="333333"/>
              </a:solidFill>
              <a:latin typeface="CIDFont+F6"/>
            </a:endParaRPr>
          </a:p>
          <a:p>
            <a:pPr>
              <a:lnSpc>
                <a:spcPct val="120000"/>
              </a:lnSpc>
            </a:pPr>
            <a:r>
              <a:rPr lang="fr-FR" sz="1400" b="0" i="0" u="none" strike="noStrike" baseline="0" dirty="0">
                <a:solidFill>
                  <a:srgbClr val="333333"/>
                </a:solidFill>
                <a:latin typeface="CIDFont+F6"/>
              </a:rPr>
              <a:t>Collège Notre Dame de </a:t>
            </a:r>
            <a:r>
              <a:rPr lang="fr-FR" sz="1400" b="0" i="0" u="none" strike="noStrike" baseline="0" dirty="0" err="1">
                <a:solidFill>
                  <a:srgbClr val="333333"/>
                </a:solidFill>
                <a:latin typeface="CIDFont+F6"/>
              </a:rPr>
              <a:t>Jamhour</a:t>
            </a:r>
            <a:r>
              <a:rPr lang="fr-FR" sz="1400" b="0" i="0" u="none" strike="noStrike" baseline="0" dirty="0">
                <a:solidFill>
                  <a:srgbClr val="333333"/>
                </a:solidFill>
                <a:latin typeface="CIDFont+F6"/>
              </a:rPr>
              <a:t> </a:t>
            </a:r>
            <a:r>
              <a:rPr lang="fr-FR" sz="1400" b="0" i="0" u="none" strike="noStrike" baseline="0" dirty="0" err="1">
                <a:solidFill>
                  <a:srgbClr val="333333"/>
                </a:solidFill>
                <a:latin typeface="CIDFont+F6"/>
              </a:rPr>
              <a:t>Jamhour</a:t>
            </a:r>
            <a:r>
              <a:rPr lang="fr-FR" sz="1400" b="0" i="0" u="none" strike="noStrike" baseline="0" dirty="0">
                <a:solidFill>
                  <a:srgbClr val="333333"/>
                </a:solidFill>
                <a:latin typeface="CIDFont+F6"/>
              </a:rPr>
              <a:t> </a:t>
            </a:r>
            <a:r>
              <a:rPr lang="fr-FR" sz="1400" b="0" i="0" u="none" strike="noStrike" baseline="0" dirty="0">
                <a:solidFill>
                  <a:srgbClr val="000000"/>
                </a:solidFill>
                <a:latin typeface="CIDFont+F5"/>
              </a:rPr>
              <a:t>3,100</a:t>
            </a:r>
          </a:p>
          <a:p>
            <a:pPr>
              <a:lnSpc>
                <a:spcPct val="120000"/>
              </a:lnSpc>
            </a:pPr>
            <a:r>
              <a:rPr lang="fr-FR" sz="1400" b="0" i="0" u="none" strike="noStrike" baseline="0" dirty="0">
                <a:solidFill>
                  <a:srgbClr val="333333"/>
                </a:solidFill>
                <a:latin typeface="CIDFont+F6"/>
              </a:rPr>
              <a:t>Collège Saint Grégoire Achrafieh </a:t>
            </a:r>
            <a:r>
              <a:rPr lang="fr-FR" sz="1400" b="0" i="0" u="none" strike="noStrike" baseline="0" dirty="0">
                <a:solidFill>
                  <a:srgbClr val="000000"/>
                </a:solidFill>
                <a:latin typeface="CIDFont+F5"/>
              </a:rPr>
              <a:t>1,000</a:t>
            </a:r>
          </a:p>
          <a:p>
            <a:pPr>
              <a:lnSpc>
                <a:spcPct val="120000"/>
              </a:lnSpc>
            </a:pPr>
            <a:r>
              <a:rPr lang="en-US" sz="1400" b="0" i="0" u="none" strike="noStrike" baseline="0" dirty="0">
                <a:solidFill>
                  <a:srgbClr val="333333"/>
                </a:solidFill>
                <a:latin typeface="CIDFont+F6"/>
              </a:rPr>
              <a:t>Jesus and Mary School </a:t>
            </a:r>
            <a:r>
              <a:rPr lang="en-US" sz="1400" b="0" i="0" u="none" strike="noStrike" baseline="0" dirty="0" err="1">
                <a:solidFill>
                  <a:srgbClr val="333333"/>
                </a:solidFill>
                <a:latin typeface="CIDFont+F6"/>
              </a:rPr>
              <a:t>Rabwe</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2,200</a:t>
            </a:r>
          </a:p>
          <a:p>
            <a:pPr>
              <a:lnSpc>
                <a:spcPct val="120000"/>
              </a:lnSpc>
            </a:pPr>
            <a:r>
              <a:rPr lang="en-US" sz="1400" b="0" i="0" u="none" strike="noStrike" baseline="0" dirty="0">
                <a:solidFill>
                  <a:srgbClr val="333333"/>
                </a:solidFill>
                <a:latin typeface="CIDFont+F6"/>
              </a:rPr>
              <a:t>Collège Saint Georges </a:t>
            </a:r>
            <a:r>
              <a:rPr lang="en-US" sz="1400" b="0" i="0" u="none" strike="noStrike" baseline="0" dirty="0" err="1">
                <a:solidFill>
                  <a:srgbClr val="333333"/>
                </a:solidFill>
                <a:latin typeface="CIDFont+F6"/>
              </a:rPr>
              <a:t>Zalka</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800</a:t>
            </a:r>
          </a:p>
          <a:p>
            <a:pPr marL="0" indent="0">
              <a:buNone/>
            </a:pPr>
            <a:r>
              <a:rPr lang="en-US" sz="1400" b="1" dirty="0" err="1">
                <a:solidFill>
                  <a:srgbClr val="000000"/>
                </a:solidFill>
                <a:latin typeface="CIDFont+F5"/>
              </a:rPr>
              <a:t>Besançon</a:t>
            </a:r>
            <a:endParaRPr lang="en-US" sz="1400" b="1" dirty="0">
              <a:solidFill>
                <a:srgbClr val="000000"/>
              </a:solidFill>
              <a:latin typeface="CIDFont+F5"/>
            </a:endParaRPr>
          </a:p>
          <a:p>
            <a:pPr algn="l"/>
            <a:r>
              <a:rPr lang="en-US" sz="1400" b="0" i="0" u="none" strike="noStrike" baseline="0" dirty="0" err="1">
                <a:solidFill>
                  <a:srgbClr val="333333"/>
                </a:solidFill>
                <a:latin typeface="CIDFont+F6"/>
              </a:rPr>
              <a:t>Besançon</a:t>
            </a:r>
            <a:r>
              <a:rPr lang="en-US" sz="1400" b="0" i="0" u="none" strike="noStrike" baseline="0" dirty="0">
                <a:solidFill>
                  <a:srgbClr val="333333"/>
                </a:solidFill>
                <a:latin typeface="CIDFont+F6"/>
              </a:rPr>
              <a:t> Baabda </a:t>
            </a:r>
            <a:r>
              <a:rPr lang="en-US" sz="1400" b="0" i="0" u="none" strike="noStrike" baseline="0" dirty="0" err="1">
                <a:solidFill>
                  <a:srgbClr val="333333"/>
                </a:solidFill>
                <a:latin typeface="CIDFont+F6"/>
              </a:rPr>
              <a:t>Baabda</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800</a:t>
            </a:r>
          </a:p>
          <a:p>
            <a:pPr algn="l"/>
            <a:r>
              <a:rPr lang="en-US" sz="1400" b="0" i="0" u="none" strike="noStrike" baseline="0" dirty="0" err="1">
                <a:solidFill>
                  <a:srgbClr val="333333"/>
                </a:solidFill>
                <a:latin typeface="CIDFont+F6"/>
              </a:rPr>
              <a:t>Besançon</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baabdath</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baabdath</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1,000</a:t>
            </a:r>
          </a:p>
          <a:p>
            <a:pPr algn="l"/>
            <a:r>
              <a:rPr lang="en-US" sz="1400" b="0" i="0" u="none" strike="noStrike" baseline="0" dirty="0" err="1">
                <a:solidFill>
                  <a:srgbClr val="333333"/>
                </a:solidFill>
                <a:latin typeface="CIDFont+F6"/>
              </a:rPr>
              <a:t>Besançon</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Beyrouth</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Beyrouth</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800</a:t>
            </a:r>
          </a:p>
          <a:p>
            <a:pPr algn="l"/>
            <a:r>
              <a:rPr lang="en-US" sz="1400" b="0" i="0" u="none" strike="noStrike" baseline="0" dirty="0" err="1">
                <a:solidFill>
                  <a:srgbClr val="333333"/>
                </a:solidFill>
                <a:latin typeface="CIDFont+F6"/>
              </a:rPr>
              <a:t>Besançon</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Kfour</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Kfour</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250</a:t>
            </a:r>
          </a:p>
          <a:p>
            <a:pPr algn="l"/>
            <a:r>
              <a:rPr lang="en-US" sz="1400" b="0" i="0" u="none" strike="noStrike" baseline="0" dirty="0" err="1">
                <a:solidFill>
                  <a:srgbClr val="333333"/>
                </a:solidFill>
                <a:latin typeface="CIDFont+F6"/>
              </a:rPr>
              <a:t>Besançon</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Baskinta</a:t>
            </a:r>
            <a:r>
              <a:rPr lang="en-US" sz="1400" b="0" i="0" u="none" strike="noStrike" baseline="0" dirty="0">
                <a:solidFill>
                  <a:srgbClr val="333333"/>
                </a:solidFill>
                <a:latin typeface="CIDFont+F6"/>
              </a:rPr>
              <a:t> </a:t>
            </a:r>
            <a:r>
              <a:rPr lang="en-US" sz="1400" b="0" i="0" u="none" strike="noStrike" baseline="0" dirty="0" err="1">
                <a:solidFill>
                  <a:srgbClr val="333333"/>
                </a:solidFill>
                <a:latin typeface="CIDFont+F6"/>
              </a:rPr>
              <a:t>Baskinta</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250</a:t>
            </a:r>
          </a:p>
          <a:p>
            <a:pPr marL="0" indent="0" algn="l">
              <a:buNone/>
            </a:pPr>
            <a:r>
              <a:rPr lang="en-US" sz="1400" b="1" i="0" u="none" strike="noStrike" baseline="0" dirty="0">
                <a:solidFill>
                  <a:srgbClr val="000000"/>
                </a:solidFill>
                <a:latin typeface="CIDFont+F5"/>
              </a:rPr>
              <a:t>Sainte </a:t>
            </a:r>
            <a:r>
              <a:rPr lang="en-US" sz="1400" b="1" i="0" u="none" strike="noStrike" baseline="0" dirty="0" err="1">
                <a:solidFill>
                  <a:srgbClr val="000000"/>
                </a:solidFill>
                <a:latin typeface="CIDFont+F5"/>
              </a:rPr>
              <a:t>Famille</a:t>
            </a:r>
            <a:endParaRPr lang="en-US" sz="1400" b="1" i="0" u="none" strike="noStrike" baseline="0" dirty="0">
              <a:solidFill>
                <a:srgbClr val="000000"/>
              </a:solidFill>
              <a:latin typeface="CIDFont+F5"/>
            </a:endParaRPr>
          </a:p>
          <a:p>
            <a:pPr algn="l"/>
            <a:r>
              <a:rPr lang="fr-FR" sz="1400" b="0" i="0" u="none" strike="noStrike" baseline="0" dirty="0">
                <a:solidFill>
                  <a:srgbClr val="333333"/>
                </a:solidFill>
                <a:latin typeface="CIDFont+F6"/>
              </a:rPr>
              <a:t>Ecole Notre Dame de la Délivrance </a:t>
            </a:r>
            <a:r>
              <a:rPr lang="fr-FR" sz="1400" b="0" i="0" u="none" strike="noStrike" baseline="0" dirty="0" err="1">
                <a:solidFill>
                  <a:srgbClr val="333333"/>
                </a:solidFill>
                <a:latin typeface="CIDFont+F6"/>
              </a:rPr>
              <a:t>Zalka</a:t>
            </a:r>
            <a:r>
              <a:rPr lang="fr-FR" sz="1400" b="0" i="0" u="none" strike="noStrike" baseline="0" dirty="0">
                <a:solidFill>
                  <a:srgbClr val="333333"/>
                </a:solidFill>
                <a:latin typeface="CIDFont+F6"/>
              </a:rPr>
              <a:t> </a:t>
            </a:r>
            <a:r>
              <a:rPr lang="fr-FR" sz="1400" b="0" i="0" u="none" strike="noStrike" baseline="0" dirty="0">
                <a:solidFill>
                  <a:srgbClr val="000000"/>
                </a:solidFill>
                <a:latin typeface="CIDFont+F5"/>
              </a:rPr>
              <a:t>800</a:t>
            </a:r>
          </a:p>
          <a:p>
            <a:pPr algn="l"/>
            <a:r>
              <a:rPr lang="en-US" sz="1400" b="0" i="0" u="none" strike="noStrike" baseline="0" dirty="0">
                <a:solidFill>
                  <a:srgbClr val="333333"/>
                </a:solidFill>
                <a:latin typeface="CIDFont+F6"/>
              </a:rPr>
              <a:t>Ecole Saint Elie </a:t>
            </a:r>
            <a:r>
              <a:rPr lang="en-US" sz="1400" b="0" i="0" u="none" strike="noStrike" baseline="0" dirty="0" err="1">
                <a:solidFill>
                  <a:srgbClr val="333333"/>
                </a:solidFill>
                <a:latin typeface="CIDFont+F6"/>
              </a:rPr>
              <a:t>Zahlé</a:t>
            </a:r>
            <a:r>
              <a:rPr lang="en-US" sz="1400" b="0" i="0" u="none" strike="noStrike" baseline="0" dirty="0">
                <a:solidFill>
                  <a:srgbClr val="333333"/>
                </a:solidFill>
                <a:latin typeface="CIDFont+F6"/>
              </a:rPr>
              <a:t> </a:t>
            </a:r>
            <a:r>
              <a:rPr lang="en-US" sz="1400" b="0" i="0" u="none" strike="noStrike" baseline="0" dirty="0">
                <a:solidFill>
                  <a:srgbClr val="000000"/>
                </a:solidFill>
                <a:latin typeface="CIDFont+F5"/>
              </a:rPr>
              <a:t>1,600</a:t>
            </a:r>
          </a:p>
        </p:txBody>
      </p:sp>
      <p:sp>
        <p:nvSpPr>
          <p:cNvPr id="7" name="Content Placeholder 6">
            <a:extLst>
              <a:ext uri="{FF2B5EF4-FFF2-40B4-BE49-F238E27FC236}">
                <a16:creationId xmlns:a16="http://schemas.microsoft.com/office/drawing/2014/main" id="{C46A584E-8D9F-8FDD-8B59-4B2962F113F0}"/>
              </a:ext>
            </a:extLst>
          </p:cNvPr>
          <p:cNvSpPr>
            <a:spLocks noGrp="1"/>
          </p:cNvSpPr>
          <p:nvPr>
            <p:ph sz="half" idx="2"/>
          </p:nvPr>
        </p:nvSpPr>
        <p:spPr>
          <a:xfrm>
            <a:off x="4019550" y="1028700"/>
            <a:ext cx="4627118" cy="5562600"/>
          </a:xfrm>
        </p:spPr>
        <p:txBody>
          <a:bodyPr>
            <a:normAutofit fontScale="85000" lnSpcReduction="20000"/>
          </a:bodyPr>
          <a:lstStyle/>
          <a:p>
            <a:pPr algn="l"/>
            <a:r>
              <a:rPr lang="en-US" sz="1600" b="0" i="0" u="none" strike="noStrike" baseline="0" dirty="0">
                <a:solidFill>
                  <a:srgbClr val="333333"/>
                </a:solidFill>
                <a:latin typeface="CIDFont+F6"/>
              </a:rPr>
              <a:t>Ecole Saint Antoine de </a:t>
            </a:r>
            <a:r>
              <a:rPr lang="en-US" sz="1600" b="0" i="0" u="none" strike="noStrike" baseline="0" dirty="0" err="1">
                <a:solidFill>
                  <a:srgbClr val="333333"/>
                </a:solidFill>
                <a:latin typeface="CIDFont+F6"/>
              </a:rPr>
              <a:t>Padoue</a:t>
            </a:r>
            <a:r>
              <a:rPr lang="en-US" sz="1600" b="0" i="0" u="none" strike="noStrike" baseline="0" dirty="0">
                <a:solidFill>
                  <a:srgbClr val="333333"/>
                </a:solidFill>
                <a:latin typeface="CIDFont+F6"/>
              </a:rPr>
              <a:t> </a:t>
            </a:r>
            <a:r>
              <a:rPr lang="en-US" sz="1600" b="0" i="0" u="none" strike="noStrike" baseline="0" dirty="0" err="1">
                <a:solidFill>
                  <a:srgbClr val="333333"/>
                </a:solidFill>
                <a:latin typeface="CIDFont+F6"/>
              </a:rPr>
              <a:t>Haouch</a:t>
            </a:r>
            <a:r>
              <a:rPr lang="en-US" sz="1600" b="0" i="0" u="none" strike="noStrike" baseline="0" dirty="0">
                <a:solidFill>
                  <a:srgbClr val="333333"/>
                </a:solidFill>
                <a:latin typeface="CIDFont+F6"/>
              </a:rPr>
              <a:t> Hala </a:t>
            </a:r>
            <a:r>
              <a:rPr lang="en-US" sz="1600" b="0" i="0" u="none" strike="noStrike" baseline="0" dirty="0">
                <a:solidFill>
                  <a:srgbClr val="000000"/>
                </a:solidFill>
                <a:latin typeface="CIDFont+F5"/>
              </a:rPr>
              <a:t>1,600</a:t>
            </a:r>
          </a:p>
          <a:p>
            <a:pPr algn="l"/>
            <a:r>
              <a:rPr lang="fr-FR" sz="1600" b="0" i="0" u="none" strike="noStrike" baseline="0" dirty="0">
                <a:solidFill>
                  <a:srgbClr val="333333"/>
                </a:solidFill>
                <a:latin typeface="CIDFont+F6"/>
              </a:rPr>
              <a:t>Ecole Saint </a:t>
            </a:r>
            <a:r>
              <a:rPr lang="fr-FR" sz="1600" b="0" i="0" u="none" strike="noStrike" baseline="0" dirty="0" err="1">
                <a:solidFill>
                  <a:srgbClr val="333333"/>
                </a:solidFill>
                <a:latin typeface="CIDFont+F6"/>
              </a:rPr>
              <a:t>Jean-Baptist</a:t>
            </a:r>
            <a:r>
              <a:rPr lang="fr-FR" sz="1600" b="0" i="0" u="none" strike="noStrike" baseline="0" dirty="0">
                <a:solidFill>
                  <a:srgbClr val="333333"/>
                </a:solidFill>
                <a:latin typeface="CIDFont+F6"/>
              </a:rPr>
              <a:t> Wadi </a:t>
            </a:r>
            <a:r>
              <a:rPr lang="fr-FR" sz="1600" b="0" i="0" u="none" strike="noStrike" baseline="0" dirty="0" err="1">
                <a:solidFill>
                  <a:srgbClr val="333333"/>
                </a:solidFill>
                <a:latin typeface="CIDFont+F6"/>
              </a:rPr>
              <a:t>Chahrour</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800</a:t>
            </a:r>
          </a:p>
          <a:p>
            <a:pPr algn="l"/>
            <a:r>
              <a:rPr lang="en-US" sz="1600" b="0" i="0" u="none" strike="noStrike" baseline="0" dirty="0">
                <a:solidFill>
                  <a:srgbClr val="333333"/>
                </a:solidFill>
                <a:latin typeface="CIDFont+F6"/>
              </a:rPr>
              <a:t>Notre Dame Sahel Alma Sahel Alma </a:t>
            </a:r>
            <a:r>
              <a:rPr lang="en-US" sz="1600" b="0" i="0" u="none" strike="noStrike" baseline="0" dirty="0">
                <a:solidFill>
                  <a:srgbClr val="000000"/>
                </a:solidFill>
                <a:latin typeface="CIDFont+F5"/>
              </a:rPr>
              <a:t>1,400</a:t>
            </a:r>
          </a:p>
          <a:p>
            <a:pPr algn="l"/>
            <a:r>
              <a:rPr lang="fr-FR" sz="1600" b="0" i="0" u="none" strike="noStrike" baseline="0" dirty="0">
                <a:solidFill>
                  <a:srgbClr val="333333"/>
                </a:solidFill>
                <a:latin typeface="CIDFont+F6"/>
              </a:rPr>
              <a:t>Ecole Notre Dame de Lourdes </a:t>
            </a:r>
            <a:r>
              <a:rPr lang="fr-FR" sz="1600" b="0" i="0" u="none" strike="noStrike" baseline="0" dirty="0" err="1">
                <a:solidFill>
                  <a:srgbClr val="333333"/>
                </a:solidFill>
                <a:latin typeface="CIDFont+F6"/>
              </a:rPr>
              <a:t>Antélias</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600</a:t>
            </a:r>
          </a:p>
          <a:p>
            <a:pPr algn="l"/>
            <a:r>
              <a:rPr lang="en-US" sz="1600" b="0" i="0" u="none" strike="noStrike" baseline="0" dirty="0">
                <a:solidFill>
                  <a:srgbClr val="333333"/>
                </a:solidFill>
                <a:latin typeface="CIDFont+F6"/>
              </a:rPr>
              <a:t>Ecole Saint Joseph </a:t>
            </a:r>
            <a:r>
              <a:rPr lang="en-US" sz="1600" b="0" i="0" u="none" strike="noStrike" baseline="0" dirty="0" err="1">
                <a:solidFill>
                  <a:srgbClr val="333333"/>
                </a:solidFill>
                <a:latin typeface="CIDFont+F6"/>
              </a:rPr>
              <a:t>Mazraat</a:t>
            </a:r>
            <a:r>
              <a:rPr lang="en-US" sz="1600" b="0" i="0" u="none" strike="noStrike" baseline="0" dirty="0">
                <a:solidFill>
                  <a:srgbClr val="333333"/>
                </a:solidFill>
                <a:latin typeface="CIDFont+F6"/>
              </a:rPr>
              <a:t> </a:t>
            </a:r>
            <a:r>
              <a:rPr lang="en-US" sz="1600" b="0" i="0" u="none" strike="noStrike" baseline="0" dirty="0" err="1">
                <a:solidFill>
                  <a:srgbClr val="333333"/>
                </a:solidFill>
                <a:latin typeface="CIDFont+F6"/>
              </a:rPr>
              <a:t>Yachouh</a:t>
            </a:r>
            <a:r>
              <a:rPr lang="en-US" sz="1600" b="0" i="0" u="none" strike="noStrike" baseline="0" dirty="0">
                <a:solidFill>
                  <a:srgbClr val="333333"/>
                </a:solidFill>
                <a:latin typeface="CIDFont+F6"/>
              </a:rPr>
              <a:t> </a:t>
            </a:r>
            <a:r>
              <a:rPr lang="en-US" sz="1600" b="0" i="0" u="none" strike="noStrike" baseline="0" dirty="0">
                <a:solidFill>
                  <a:srgbClr val="000000"/>
                </a:solidFill>
                <a:latin typeface="CIDFont+F5"/>
              </a:rPr>
              <a:t>400</a:t>
            </a:r>
          </a:p>
          <a:p>
            <a:pPr algn="l"/>
            <a:r>
              <a:rPr lang="fr-FR" sz="1600" b="0" i="0" u="none" strike="noStrike" baseline="0" dirty="0">
                <a:solidFill>
                  <a:srgbClr val="333333"/>
                </a:solidFill>
                <a:latin typeface="CIDFont+F6"/>
              </a:rPr>
              <a:t>Ecole Saint Elie Batroun </a:t>
            </a:r>
            <a:r>
              <a:rPr lang="fr-FR" sz="1600" b="0" i="0" u="none" strike="noStrike" baseline="0" dirty="0">
                <a:solidFill>
                  <a:srgbClr val="000000"/>
                </a:solidFill>
                <a:latin typeface="CIDFont+F5"/>
              </a:rPr>
              <a:t>800</a:t>
            </a:r>
          </a:p>
          <a:p>
            <a:pPr algn="l"/>
            <a:r>
              <a:rPr lang="fr-FR" sz="1600" b="0" i="0" u="none" strike="noStrike" baseline="0" dirty="0">
                <a:solidFill>
                  <a:srgbClr val="333333"/>
                </a:solidFill>
                <a:latin typeface="CIDFont+F6"/>
              </a:rPr>
              <a:t>Ecole Notre Dame du Salut </a:t>
            </a:r>
            <a:r>
              <a:rPr lang="fr-FR" sz="1600" b="0" i="0" u="none" strike="noStrike" baseline="0" dirty="0" err="1">
                <a:solidFill>
                  <a:srgbClr val="333333"/>
                </a:solidFill>
                <a:latin typeface="CIDFont+F6"/>
              </a:rPr>
              <a:t>Chekka</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800</a:t>
            </a:r>
          </a:p>
          <a:p>
            <a:pPr algn="l"/>
            <a:r>
              <a:rPr lang="fr-FR" sz="1600" b="0" i="0" u="none" strike="noStrike" baseline="0" dirty="0">
                <a:solidFill>
                  <a:srgbClr val="333333"/>
                </a:solidFill>
                <a:latin typeface="CIDFont+F6"/>
              </a:rPr>
              <a:t>Ecole Saint Joseph </a:t>
            </a:r>
            <a:r>
              <a:rPr lang="fr-FR" sz="1600" b="0" i="0" u="none" strike="noStrike" baseline="0" dirty="0" err="1">
                <a:solidFill>
                  <a:srgbClr val="333333"/>
                </a:solidFill>
                <a:latin typeface="CIDFont+F6"/>
              </a:rPr>
              <a:t>Bécharré</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650</a:t>
            </a:r>
          </a:p>
          <a:p>
            <a:pPr algn="l"/>
            <a:r>
              <a:rPr lang="en-US" sz="1600" b="0" i="0" u="none" strike="noStrike" baseline="0" dirty="0">
                <a:solidFill>
                  <a:srgbClr val="333333"/>
                </a:solidFill>
                <a:latin typeface="CIDFont+F6"/>
              </a:rPr>
              <a:t>Ecole Saint Maron Tripoli </a:t>
            </a:r>
            <a:r>
              <a:rPr lang="en-US" sz="1600" b="0" i="0" u="none" strike="noStrike" baseline="0" dirty="0">
                <a:solidFill>
                  <a:srgbClr val="000000"/>
                </a:solidFill>
                <a:latin typeface="CIDFont+F5"/>
              </a:rPr>
              <a:t>1,800</a:t>
            </a:r>
          </a:p>
          <a:p>
            <a:pPr algn="l"/>
            <a:r>
              <a:rPr lang="en-US" sz="1600" b="0" i="0" u="none" strike="noStrike" baseline="0" dirty="0">
                <a:solidFill>
                  <a:srgbClr val="333333"/>
                </a:solidFill>
                <a:latin typeface="CIDFont+F6"/>
              </a:rPr>
              <a:t>Ecole Saint Simon Beit </a:t>
            </a:r>
            <a:r>
              <a:rPr lang="en-US" sz="1600" b="0" i="0" u="none" strike="noStrike" baseline="0" dirty="0" err="1">
                <a:solidFill>
                  <a:srgbClr val="333333"/>
                </a:solidFill>
                <a:latin typeface="CIDFont+F6"/>
              </a:rPr>
              <a:t>Mellet</a:t>
            </a:r>
            <a:r>
              <a:rPr lang="en-US" sz="1600" b="0" i="0" u="none" strike="noStrike" baseline="0" dirty="0">
                <a:solidFill>
                  <a:srgbClr val="333333"/>
                </a:solidFill>
                <a:latin typeface="CIDFont+F6"/>
              </a:rPr>
              <a:t> </a:t>
            </a:r>
            <a:r>
              <a:rPr lang="en-US" sz="1600" b="0" i="0" u="none" strike="noStrike" baseline="0" dirty="0">
                <a:solidFill>
                  <a:srgbClr val="000000"/>
                </a:solidFill>
                <a:latin typeface="CIDFont+F5"/>
              </a:rPr>
              <a:t>300</a:t>
            </a:r>
          </a:p>
          <a:p>
            <a:pPr algn="l"/>
            <a:r>
              <a:rPr lang="fr-FR" sz="1600" b="0" i="0" u="none" strike="noStrike" baseline="0" dirty="0">
                <a:solidFill>
                  <a:srgbClr val="333333"/>
                </a:solidFill>
                <a:latin typeface="CIDFont+F6"/>
              </a:rPr>
              <a:t>Ecole Mart Moura </a:t>
            </a:r>
            <a:r>
              <a:rPr lang="fr-FR" sz="1600" b="0" i="0" u="none" strike="noStrike" baseline="0" dirty="0" err="1">
                <a:solidFill>
                  <a:srgbClr val="333333"/>
                </a:solidFill>
                <a:latin typeface="CIDFont+F6"/>
              </a:rPr>
              <a:t>Bkarzla</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300</a:t>
            </a:r>
          </a:p>
          <a:p>
            <a:pPr algn="l"/>
            <a:r>
              <a:rPr lang="fr-FR" sz="1600" b="0" i="0" u="none" strike="noStrike" baseline="0" dirty="0">
                <a:solidFill>
                  <a:srgbClr val="333333"/>
                </a:solidFill>
                <a:latin typeface="CIDFont+F6"/>
              </a:rPr>
              <a:t>Ecole Notre Dame </a:t>
            </a:r>
            <a:r>
              <a:rPr lang="fr-FR" sz="1600" b="0" i="0" u="none" strike="noStrike" baseline="0" dirty="0" err="1">
                <a:solidFill>
                  <a:srgbClr val="333333"/>
                </a:solidFill>
                <a:latin typeface="CIDFont+F6"/>
              </a:rPr>
              <a:t>Mejdlaya</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600</a:t>
            </a:r>
          </a:p>
          <a:p>
            <a:pPr algn="l"/>
            <a:r>
              <a:rPr lang="en-US" sz="1600" b="0" i="0" u="none" strike="noStrike" baseline="0" dirty="0">
                <a:solidFill>
                  <a:srgbClr val="333333"/>
                </a:solidFill>
                <a:latin typeface="CIDFont+F6"/>
              </a:rPr>
              <a:t>Ecole Saint Joseph </a:t>
            </a:r>
            <a:r>
              <a:rPr lang="en-US" sz="1600" b="0" i="0" u="none" strike="noStrike" baseline="0" dirty="0" err="1">
                <a:solidFill>
                  <a:srgbClr val="333333"/>
                </a:solidFill>
                <a:latin typeface="CIDFont+F6"/>
              </a:rPr>
              <a:t>Jbeil</a:t>
            </a:r>
            <a:r>
              <a:rPr lang="en-US" sz="1600" b="0" i="0" u="none" strike="noStrike" baseline="0" dirty="0">
                <a:solidFill>
                  <a:srgbClr val="333333"/>
                </a:solidFill>
                <a:latin typeface="CIDFont+F6"/>
              </a:rPr>
              <a:t> </a:t>
            </a:r>
            <a:r>
              <a:rPr lang="en-US" sz="1600" b="0" i="0" u="none" strike="noStrike" baseline="0" dirty="0">
                <a:solidFill>
                  <a:srgbClr val="000000"/>
                </a:solidFill>
                <a:latin typeface="CIDFont+F5"/>
              </a:rPr>
              <a:t>1,000</a:t>
            </a:r>
          </a:p>
          <a:p>
            <a:pPr algn="l"/>
            <a:r>
              <a:rPr lang="fr-FR" sz="1600" b="0" i="0" u="none" strike="noStrike" baseline="0" dirty="0">
                <a:solidFill>
                  <a:srgbClr val="333333"/>
                </a:solidFill>
                <a:latin typeface="CIDFont+F6"/>
              </a:rPr>
              <a:t>Ecole Notre Dame de l'Assomption </a:t>
            </a:r>
            <a:r>
              <a:rPr lang="fr-FR" sz="1600" b="0" i="0" u="none" strike="noStrike" baseline="0" dirty="0" err="1">
                <a:solidFill>
                  <a:srgbClr val="333333"/>
                </a:solidFill>
                <a:latin typeface="CIDFont+F6"/>
              </a:rPr>
              <a:t>Meziara</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400</a:t>
            </a:r>
          </a:p>
          <a:p>
            <a:pPr algn="l"/>
            <a:r>
              <a:rPr lang="fr-FR" sz="1600" b="0" i="0" u="none" strike="noStrike" baseline="0" dirty="0">
                <a:solidFill>
                  <a:srgbClr val="333333"/>
                </a:solidFill>
                <a:latin typeface="CIDFont+F6"/>
              </a:rPr>
              <a:t>Ecole Saint Elie </a:t>
            </a:r>
            <a:r>
              <a:rPr lang="fr-FR" sz="1600" b="0" i="0" u="none" strike="noStrike" baseline="0" dirty="0" err="1">
                <a:solidFill>
                  <a:srgbClr val="333333"/>
                </a:solidFill>
                <a:latin typeface="CIDFont+F6"/>
              </a:rPr>
              <a:t>Bhamdoun</a:t>
            </a:r>
            <a:r>
              <a:rPr lang="fr-FR" sz="1600" b="0" i="0" u="none" strike="noStrike" baseline="0" dirty="0">
                <a:solidFill>
                  <a:srgbClr val="333333"/>
                </a:solidFill>
                <a:latin typeface="CIDFont+F6"/>
              </a:rPr>
              <a:t> </a:t>
            </a:r>
            <a:r>
              <a:rPr lang="fr-FR" sz="1600" b="0" i="0" u="none" strike="noStrike" baseline="0" dirty="0">
                <a:solidFill>
                  <a:srgbClr val="000000"/>
                </a:solidFill>
                <a:latin typeface="CIDFont+F5"/>
              </a:rPr>
              <a:t>300</a:t>
            </a:r>
          </a:p>
          <a:p>
            <a:pPr marL="0" indent="0" algn="l">
              <a:buNone/>
            </a:pPr>
            <a:r>
              <a:rPr lang="en-US" sz="1600" b="1" i="0" u="none" strike="noStrike" baseline="0" dirty="0">
                <a:solidFill>
                  <a:srgbClr val="000000"/>
                </a:solidFill>
                <a:latin typeface="CIDFont+F5"/>
              </a:rPr>
              <a:t>Eastwood</a:t>
            </a:r>
          </a:p>
          <a:p>
            <a:pPr algn="l"/>
            <a:r>
              <a:rPr lang="en-US" sz="1600" b="0" i="0" u="none" strike="noStrike" baseline="0" dirty="0">
                <a:solidFill>
                  <a:srgbClr val="333333"/>
                </a:solidFill>
                <a:latin typeface="CIDFont+F6"/>
              </a:rPr>
              <a:t>Eastwood College </a:t>
            </a:r>
            <a:r>
              <a:rPr lang="en-US" sz="1600" b="0" i="0" u="none" strike="noStrike" baseline="0" dirty="0" err="1">
                <a:solidFill>
                  <a:srgbClr val="333333"/>
                </a:solidFill>
                <a:latin typeface="CIDFont+F6"/>
              </a:rPr>
              <a:t>Mansourieh</a:t>
            </a:r>
            <a:r>
              <a:rPr lang="en-US" sz="1600" b="0" i="0" u="none" strike="noStrike" baseline="0" dirty="0">
                <a:solidFill>
                  <a:srgbClr val="333333"/>
                </a:solidFill>
                <a:latin typeface="CIDFont+F6"/>
              </a:rPr>
              <a:t> </a:t>
            </a:r>
            <a:r>
              <a:rPr lang="en-US" sz="1600" b="0" i="0" u="none" strike="noStrike" baseline="0" dirty="0">
                <a:solidFill>
                  <a:srgbClr val="000000"/>
                </a:solidFill>
                <a:latin typeface="CIDFont+F5"/>
              </a:rPr>
              <a:t>400</a:t>
            </a:r>
          </a:p>
          <a:p>
            <a:pPr algn="l"/>
            <a:r>
              <a:rPr lang="en-US" sz="1600" b="0" i="0" u="none" strike="noStrike" baseline="0" dirty="0">
                <a:solidFill>
                  <a:srgbClr val="333333"/>
                </a:solidFill>
                <a:latin typeface="CIDFont+F6"/>
              </a:rPr>
              <a:t>Eastwood College </a:t>
            </a:r>
            <a:r>
              <a:rPr lang="en-US" sz="1600" b="0" i="0" u="none" strike="noStrike" baseline="0" dirty="0" err="1">
                <a:solidFill>
                  <a:srgbClr val="333333"/>
                </a:solidFill>
                <a:latin typeface="CIDFont+F6"/>
              </a:rPr>
              <a:t>Kfarchima</a:t>
            </a:r>
            <a:r>
              <a:rPr lang="en-US" sz="1600" b="0" i="0" u="none" strike="noStrike" baseline="0" dirty="0">
                <a:solidFill>
                  <a:srgbClr val="333333"/>
                </a:solidFill>
                <a:latin typeface="CIDFont+F6"/>
              </a:rPr>
              <a:t> </a:t>
            </a:r>
            <a:r>
              <a:rPr lang="en-US" sz="1600" b="0" i="0" u="none" strike="noStrike" baseline="0" dirty="0">
                <a:solidFill>
                  <a:srgbClr val="000000"/>
                </a:solidFill>
                <a:latin typeface="CIDFont+F5"/>
              </a:rPr>
              <a:t>800</a:t>
            </a:r>
          </a:p>
          <a:p>
            <a:endParaRPr lang="en-US" sz="1600" dirty="0"/>
          </a:p>
        </p:txBody>
      </p:sp>
    </p:spTree>
    <p:extLst>
      <p:ext uri="{BB962C8B-B14F-4D97-AF65-F5344CB8AC3E}">
        <p14:creationId xmlns:p14="http://schemas.microsoft.com/office/powerpoint/2010/main" val="960405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2550" y="609600"/>
            <a:ext cx="3315050" cy="1320800"/>
          </a:xfrm>
        </p:spPr>
        <p:txBody>
          <a:bodyPr>
            <a:normAutofit/>
          </a:bodyPr>
          <a:lstStyle/>
          <a:p>
            <a:pPr>
              <a:lnSpc>
                <a:spcPct val="90000"/>
              </a:lnSpc>
            </a:pPr>
            <a:r>
              <a:rPr lang="en-US" sz="2800" dirty="0"/>
              <a:t>A quoi </a:t>
            </a:r>
            <a:r>
              <a:rPr lang="en-US" sz="2800" dirty="0" err="1"/>
              <a:t>sert</a:t>
            </a:r>
            <a:r>
              <a:rPr lang="en-US" sz="2800" dirty="0"/>
              <a:t> le </a:t>
            </a:r>
            <a:r>
              <a:rPr lang="en-US" sz="2800" dirty="0" err="1"/>
              <a:t>programme</a:t>
            </a:r>
            <a:r>
              <a:rPr lang="en-US" sz="2800" dirty="0"/>
              <a:t> DARS?</a:t>
            </a:r>
          </a:p>
        </p:txBody>
      </p:sp>
      <p:sp>
        <p:nvSpPr>
          <p:cNvPr id="3" name="Content Placeholder 2"/>
          <p:cNvSpPr>
            <a:spLocks noGrp="1"/>
          </p:cNvSpPr>
          <p:nvPr>
            <p:ph idx="1"/>
          </p:nvPr>
        </p:nvSpPr>
        <p:spPr>
          <a:xfrm>
            <a:off x="3907172" y="2160589"/>
            <a:ext cx="3560428" cy="3880773"/>
          </a:xfrm>
        </p:spPr>
        <p:txBody>
          <a:bodyPr>
            <a:normAutofit/>
          </a:bodyPr>
          <a:lstStyle/>
          <a:p>
            <a:pPr lvl="0"/>
            <a:r>
              <a:rPr lang="fr-FR" b="1" dirty="0"/>
              <a:t>Présences Quotidiennes</a:t>
            </a:r>
          </a:p>
          <a:p>
            <a:pPr lvl="0"/>
            <a:r>
              <a:rPr lang="en-US" b="1" dirty="0"/>
              <a:t>Discipline</a:t>
            </a:r>
          </a:p>
          <a:p>
            <a:pPr lvl="0"/>
            <a:r>
              <a:rPr lang="en-US" b="1" dirty="0"/>
              <a:t>Agenda / Devoirs</a:t>
            </a:r>
          </a:p>
          <a:p>
            <a:pPr lvl="0"/>
            <a:r>
              <a:rPr lang="en-US" b="1" dirty="0"/>
              <a:t>Notes</a:t>
            </a:r>
          </a:p>
          <a:p>
            <a:r>
              <a:rPr lang="en-US" b="1" dirty="0"/>
              <a:t>Bulletin </a:t>
            </a:r>
            <a:r>
              <a:rPr lang="en-US" b="1" dirty="0" err="1"/>
              <a:t>Scolaire</a:t>
            </a:r>
            <a:endParaRPr lang="en-US" dirty="0"/>
          </a:p>
          <a:p>
            <a:pPr lvl="0"/>
            <a:r>
              <a:rPr lang="en-US" b="1" dirty="0" err="1"/>
              <a:t>Commentaires</a:t>
            </a:r>
            <a:r>
              <a:rPr lang="en-US" b="1" dirty="0"/>
              <a:t> / Evaluation</a:t>
            </a:r>
          </a:p>
          <a:p>
            <a:pPr lvl="0"/>
            <a:r>
              <a:rPr lang="en-US" b="1" dirty="0"/>
              <a:t>Competences</a:t>
            </a:r>
          </a:p>
          <a:p>
            <a:pPr lvl="0"/>
            <a:r>
              <a:rPr lang="en-US" b="1" dirty="0"/>
              <a:t>Annonces </a:t>
            </a:r>
            <a:r>
              <a:rPr lang="en-US" b="1" dirty="0" err="1"/>
              <a:t>Circulaires</a:t>
            </a:r>
            <a:endParaRPr lang="en-US" b="1" dirty="0"/>
          </a:p>
          <a:p>
            <a:endParaRPr lang="en-US" dirty="0"/>
          </a:p>
        </p:txBody>
      </p:sp>
      <p:pic>
        <p:nvPicPr>
          <p:cNvPr id="5" name="Picture 4" descr="Fournitures scolaires sur une table">
            <a:extLst>
              <a:ext uri="{FF2B5EF4-FFF2-40B4-BE49-F238E27FC236}">
                <a16:creationId xmlns:a16="http://schemas.microsoft.com/office/drawing/2014/main" id="{FB789661-97D4-C755-2106-E7CA9F8FBC42}"/>
              </a:ext>
            </a:extLst>
          </p:cNvPr>
          <p:cNvPicPr>
            <a:picLocks noChangeAspect="1"/>
          </p:cNvPicPr>
          <p:nvPr/>
        </p:nvPicPr>
        <p:blipFill rotWithShape="1">
          <a:blip r:embed="rId2"/>
          <a:srcRect l="22738" r="37879" b="-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32014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3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0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400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 App</a:t>
            </a:r>
          </a:p>
        </p:txBody>
      </p:sp>
      <p:sp>
        <p:nvSpPr>
          <p:cNvPr id="3" name="Content Placeholder 2"/>
          <p:cNvSpPr>
            <a:spLocks noGrp="1"/>
          </p:cNvSpPr>
          <p:nvPr>
            <p:ph idx="1"/>
          </p:nvPr>
        </p:nvSpPr>
        <p:spPr>
          <a:xfrm>
            <a:off x="609598" y="1600200"/>
            <a:ext cx="7391402" cy="3880773"/>
          </a:xfrm>
        </p:spPr>
        <p:txBody>
          <a:bodyPr/>
          <a:lstStyle/>
          <a:p>
            <a:r>
              <a:rPr lang="fr-FR" dirty="0"/>
              <a:t>Accédez à « Play Store » ou « App Store » et rechercher:</a:t>
            </a:r>
            <a:r>
              <a:rPr lang="en-US" dirty="0"/>
              <a:t> </a:t>
            </a:r>
            <a:br>
              <a:rPr lang="en-US" dirty="0"/>
            </a:br>
            <a:r>
              <a:rPr lang="en-US" dirty="0"/>
              <a:t>Sagesse Schools</a:t>
            </a:r>
          </a:p>
        </p:txBody>
      </p:sp>
      <p:pic>
        <p:nvPicPr>
          <p:cNvPr id="5" name="Picture 4" descr="A screenshot of a phone&#10;&#10;Description automatically generated">
            <a:extLst>
              <a:ext uri="{FF2B5EF4-FFF2-40B4-BE49-F238E27FC236}">
                <a16:creationId xmlns:a16="http://schemas.microsoft.com/office/drawing/2014/main" id="{277CE12F-9DC6-7F46-AF45-D95B16834437}"/>
              </a:ext>
            </a:extLst>
          </p:cNvPr>
          <p:cNvPicPr>
            <a:picLocks noChangeAspect="1"/>
          </p:cNvPicPr>
          <p:nvPr/>
        </p:nvPicPr>
        <p:blipFill rotWithShape="1">
          <a:blip r:embed="rId2">
            <a:extLst>
              <a:ext uri="{28A0092B-C50C-407E-A947-70E740481C1C}">
                <a14:useLocalDpi xmlns:a14="http://schemas.microsoft.com/office/drawing/2010/main" val="0"/>
              </a:ext>
            </a:extLst>
          </a:blip>
          <a:srcRect t="3333" b="25555"/>
          <a:stretch/>
        </p:blipFill>
        <p:spPr>
          <a:xfrm>
            <a:off x="2762248" y="1575723"/>
            <a:ext cx="3086100" cy="4876800"/>
          </a:xfrm>
          <a:prstGeom prst="rect">
            <a:avLst/>
          </a:prstGeom>
        </p:spPr>
      </p:pic>
      <p:sp>
        <p:nvSpPr>
          <p:cNvPr id="11" name="Rectangle 10">
            <a:extLst>
              <a:ext uri="{FF2B5EF4-FFF2-40B4-BE49-F238E27FC236}">
                <a16:creationId xmlns:a16="http://schemas.microsoft.com/office/drawing/2014/main" id="{71FBC373-8A2D-0BC7-780F-8612DCB15448}"/>
              </a:ext>
            </a:extLst>
          </p:cNvPr>
          <p:cNvSpPr/>
          <p:nvPr/>
        </p:nvSpPr>
        <p:spPr>
          <a:xfrm>
            <a:off x="2762248" y="4452272"/>
            <a:ext cx="3086100" cy="199482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4346B5-BBA8-F558-1B78-F0F18E4F0AA0}"/>
              </a:ext>
            </a:extLst>
          </p:cNvPr>
          <p:cNvSpPr/>
          <p:nvPr/>
        </p:nvSpPr>
        <p:spPr>
          <a:xfrm>
            <a:off x="2762247" y="1547148"/>
            <a:ext cx="3086100" cy="40772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3257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Download App</a:t>
            </a:r>
          </a:p>
        </p:txBody>
      </p:sp>
      <p:sp>
        <p:nvSpPr>
          <p:cNvPr id="3" name="Content Placeholder 2"/>
          <p:cNvSpPr>
            <a:spLocks noGrp="1"/>
          </p:cNvSpPr>
          <p:nvPr>
            <p:ph idx="1"/>
          </p:nvPr>
        </p:nvSpPr>
        <p:spPr>
          <a:xfrm>
            <a:off x="641806" y="1423990"/>
            <a:ext cx="6347714" cy="506410"/>
          </a:xfrm>
        </p:spPr>
        <p:txBody>
          <a:bodyPr/>
          <a:lstStyle/>
          <a:p>
            <a:r>
              <a:rPr lang="en-US" dirty="0" err="1"/>
              <a:t>Télécharger</a:t>
            </a:r>
            <a:r>
              <a:rPr lang="en-US" dirty="0"/>
              <a:t> </a:t>
            </a:r>
            <a:r>
              <a:rPr lang="en-US" dirty="0" err="1"/>
              <a:t>l'application</a:t>
            </a:r>
            <a:endParaRPr lang="en-US" dirty="0"/>
          </a:p>
        </p:txBody>
      </p:sp>
      <p:pic>
        <p:nvPicPr>
          <p:cNvPr id="5" name="Picture 4" descr="A screenshot of a phone&#10;&#10;Description automatically generated">
            <a:extLst>
              <a:ext uri="{FF2B5EF4-FFF2-40B4-BE49-F238E27FC236}">
                <a16:creationId xmlns:a16="http://schemas.microsoft.com/office/drawing/2014/main" id="{C7E79565-9232-EFF4-466E-371B375F0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455" y="0"/>
            <a:ext cx="4770783" cy="6858000"/>
          </a:xfrm>
          <a:prstGeom prst="rect">
            <a:avLst/>
          </a:prstGeom>
        </p:spPr>
      </p:pic>
    </p:spTree>
    <p:extLst>
      <p:ext uri="{BB962C8B-B14F-4D97-AF65-F5344CB8AC3E}">
        <p14:creationId xmlns:p14="http://schemas.microsoft.com/office/powerpoint/2010/main" val="3553273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the App</a:t>
            </a:r>
          </a:p>
        </p:txBody>
      </p:sp>
      <p:sp>
        <p:nvSpPr>
          <p:cNvPr id="3" name="Content Placeholder 2"/>
          <p:cNvSpPr>
            <a:spLocks noGrp="1"/>
          </p:cNvSpPr>
          <p:nvPr>
            <p:ph idx="1"/>
          </p:nvPr>
        </p:nvSpPr>
        <p:spPr/>
        <p:txBody>
          <a:bodyPr/>
          <a:lstStyle/>
          <a:p>
            <a:r>
              <a:rPr lang="en-US" dirty="0"/>
              <a:t>Clicker sur </a:t>
            </a:r>
            <a:r>
              <a:rPr lang="en-US" dirty="0" err="1"/>
              <a:t>l’icone</a:t>
            </a:r>
            <a:r>
              <a:rPr lang="en-US" dirty="0"/>
              <a:t> “</a:t>
            </a:r>
            <a:r>
              <a:rPr lang="en-US" b="1" dirty="0">
                <a:solidFill>
                  <a:srgbClr val="FF0000"/>
                </a:solidFill>
              </a:rPr>
              <a:t>Sagesse Schools</a:t>
            </a:r>
            <a:r>
              <a:rPr lang="en-US" b="1" dirty="0"/>
              <a:t>”</a:t>
            </a:r>
            <a:r>
              <a:rPr lang="en-US" dirty="0"/>
              <a:t> sur </a:t>
            </a:r>
            <a:r>
              <a:rPr lang="en-US" dirty="0" err="1"/>
              <a:t>votre</a:t>
            </a:r>
            <a:r>
              <a:rPr lang="en-US" dirty="0"/>
              <a:t> </a:t>
            </a:r>
            <a:r>
              <a:rPr lang="en-US" dirty="0" err="1"/>
              <a:t>appareil</a:t>
            </a:r>
            <a:r>
              <a:rPr lang="en-US" dirty="0"/>
              <a:t>.</a:t>
            </a:r>
          </a:p>
        </p:txBody>
      </p:sp>
      <p:pic>
        <p:nvPicPr>
          <p:cNvPr id="5" name="Picture 4" descr="A close up of a ball">
            <a:extLst>
              <a:ext uri="{FF2B5EF4-FFF2-40B4-BE49-F238E27FC236}">
                <a16:creationId xmlns:a16="http://schemas.microsoft.com/office/drawing/2014/main" id="{94973716-A662-1F43-FE81-DA2AA91FFE2F}"/>
              </a:ext>
            </a:extLst>
          </p:cNvPr>
          <p:cNvPicPr>
            <a:picLocks noChangeAspect="1"/>
          </p:cNvPicPr>
          <p:nvPr/>
        </p:nvPicPr>
        <p:blipFill rotWithShape="1">
          <a:blip r:embed="rId2">
            <a:extLst>
              <a:ext uri="{28A0092B-C50C-407E-A947-70E740481C1C}">
                <a14:useLocalDpi xmlns:a14="http://schemas.microsoft.com/office/drawing/2010/main" val="0"/>
              </a:ext>
            </a:extLst>
          </a:blip>
          <a:srcRect t="31505" b="43333"/>
          <a:stretch/>
        </p:blipFill>
        <p:spPr>
          <a:xfrm>
            <a:off x="2240405" y="3453605"/>
            <a:ext cx="3086100" cy="1725610"/>
          </a:xfrm>
          <a:prstGeom prst="rect">
            <a:avLst/>
          </a:prstGeom>
        </p:spPr>
      </p:pic>
      <p:sp>
        <p:nvSpPr>
          <p:cNvPr id="7" name="Rectangle 6">
            <a:extLst>
              <a:ext uri="{FF2B5EF4-FFF2-40B4-BE49-F238E27FC236}">
                <a16:creationId xmlns:a16="http://schemas.microsoft.com/office/drawing/2014/main" id="{11AB867A-474B-D26A-EB0D-4B50F6A69FB7}"/>
              </a:ext>
            </a:extLst>
          </p:cNvPr>
          <p:cNvSpPr/>
          <p:nvPr/>
        </p:nvSpPr>
        <p:spPr>
          <a:xfrm>
            <a:off x="3402455" y="3739355"/>
            <a:ext cx="762000" cy="1066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26578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a:t>
            </a:r>
          </a:p>
        </p:txBody>
      </p:sp>
      <p:sp>
        <p:nvSpPr>
          <p:cNvPr id="3" name="Content Placeholder 2"/>
          <p:cNvSpPr>
            <a:spLocks noGrp="1"/>
          </p:cNvSpPr>
          <p:nvPr>
            <p:ph idx="1"/>
          </p:nvPr>
        </p:nvSpPr>
        <p:spPr>
          <a:xfrm>
            <a:off x="590264" y="1447800"/>
            <a:ext cx="6347714" cy="3880773"/>
          </a:xfrm>
        </p:spPr>
        <p:txBody>
          <a:bodyPr/>
          <a:lstStyle/>
          <a:p>
            <a:r>
              <a:rPr lang="fr-FR" dirty="0"/>
              <a:t>Mettre votre nom d'utilisateur et mot de passe</a:t>
            </a:r>
            <a:endParaRPr lang="en-US" dirty="0"/>
          </a:p>
        </p:txBody>
      </p:sp>
      <p:pic>
        <p:nvPicPr>
          <p:cNvPr id="4" name="Picture 3" descr="A screenshot of a phone&#10;&#10;Description automatically generated">
            <a:extLst>
              <a:ext uri="{FF2B5EF4-FFF2-40B4-BE49-F238E27FC236}">
                <a16:creationId xmlns:a16="http://schemas.microsoft.com/office/drawing/2014/main" id="{AEEE9705-F8BD-B576-E7ED-83EA5D2CDF59}"/>
              </a:ext>
            </a:extLst>
          </p:cNvPr>
          <p:cNvPicPr>
            <a:picLocks noChangeAspect="1"/>
          </p:cNvPicPr>
          <p:nvPr/>
        </p:nvPicPr>
        <p:blipFill rotWithShape="1">
          <a:blip r:embed="rId2">
            <a:extLst>
              <a:ext uri="{28A0092B-C50C-407E-A947-70E740481C1C}">
                <a14:useLocalDpi xmlns:a14="http://schemas.microsoft.com/office/drawing/2010/main" val="0"/>
              </a:ext>
            </a:extLst>
          </a:blip>
          <a:srcRect t="48519" b="25556"/>
          <a:stretch/>
        </p:blipFill>
        <p:spPr>
          <a:xfrm>
            <a:off x="3028949" y="4648200"/>
            <a:ext cx="3086100" cy="1778000"/>
          </a:xfrm>
          <a:prstGeom prst="rect">
            <a:avLst/>
          </a:prstGeom>
        </p:spPr>
      </p:pic>
      <p:sp>
        <p:nvSpPr>
          <p:cNvPr id="7" name="Rectangle 6">
            <a:extLst>
              <a:ext uri="{FF2B5EF4-FFF2-40B4-BE49-F238E27FC236}">
                <a16:creationId xmlns:a16="http://schemas.microsoft.com/office/drawing/2014/main" id="{A399FC94-EDB0-7AB4-B46C-A37E075F1A6A}"/>
              </a:ext>
            </a:extLst>
          </p:cNvPr>
          <p:cNvSpPr/>
          <p:nvPr/>
        </p:nvSpPr>
        <p:spPr>
          <a:xfrm>
            <a:off x="3097514" y="4724400"/>
            <a:ext cx="3017535" cy="1524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circle with a building and text&#10;&#10;Description automatically generated">
            <a:extLst>
              <a:ext uri="{FF2B5EF4-FFF2-40B4-BE49-F238E27FC236}">
                <a16:creationId xmlns:a16="http://schemas.microsoft.com/office/drawing/2014/main" id="{E215534A-C8AE-E27B-63C1-65F2895C0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774" y="1853527"/>
            <a:ext cx="2838450" cy="2832773"/>
          </a:xfrm>
          <a:prstGeom prst="rect">
            <a:avLst/>
          </a:prstGeom>
        </p:spPr>
      </p:pic>
    </p:spTree>
    <p:extLst>
      <p:ext uri="{BB962C8B-B14F-4D97-AF65-F5344CB8AC3E}">
        <p14:creationId xmlns:p14="http://schemas.microsoft.com/office/powerpoint/2010/main" val="5738061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371600"/>
            <a:ext cx="3261613" cy="1168400"/>
          </a:xfrm>
        </p:spPr>
        <p:txBody>
          <a:bodyPr>
            <a:normAutofit lnSpcReduction="10000"/>
          </a:bodyPr>
          <a:lstStyle/>
          <a:p>
            <a:r>
              <a:rPr lang="en-US" dirty="0" err="1"/>
              <a:t>Choisissez</a:t>
            </a:r>
            <a:r>
              <a:rPr lang="en-US" dirty="0"/>
              <a:t>:</a:t>
            </a:r>
            <a:br>
              <a:rPr lang="en-US" dirty="0"/>
            </a:br>
            <a:br>
              <a:rPr lang="en-US" dirty="0"/>
            </a:br>
            <a:r>
              <a:rPr lang="en-US" b="1" dirty="0">
                <a:solidFill>
                  <a:srgbClr val="FF0000"/>
                </a:solidFill>
              </a:rPr>
              <a:t>Collège de la Sagesse - </a:t>
            </a:r>
            <a:r>
              <a:rPr lang="en-US" b="1" dirty="0" err="1">
                <a:solidFill>
                  <a:srgbClr val="FF0000"/>
                </a:solidFill>
              </a:rPr>
              <a:t>Beyrouth</a:t>
            </a:r>
            <a:r>
              <a:rPr lang="en-US" b="1" dirty="0">
                <a:solidFill>
                  <a:srgbClr val="FF0000"/>
                </a:solidFill>
              </a:rPr>
              <a:t> </a:t>
            </a:r>
          </a:p>
        </p:txBody>
      </p:sp>
      <p:pic>
        <p:nvPicPr>
          <p:cNvPr id="5" name="Picture 4" descr="A screenshot of a cell phone&#10;&#10;Description automatically generated">
            <a:extLst>
              <a:ext uri="{FF2B5EF4-FFF2-40B4-BE49-F238E27FC236}">
                <a16:creationId xmlns:a16="http://schemas.microsoft.com/office/drawing/2014/main" id="{F7B4F475-3121-9229-91F8-D7415E8F2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0"/>
            <a:ext cx="3086100" cy="6858000"/>
          </a:xfrm>
          <a:prstGeom prst="rect">
            <a:avLst/>
          </a:prstGeom>
        </p:spPr>
      </p:pic>
      <p:cxnSp>
        <p:nvCxnSpPr>
          <p:cNvPr id="7" name="Straight Arrow Connector 6">
            <a:extLst>
              <a:ext uri="{FF2B5EF4-FFF2-40B4-BE49-F238E27FC236}">
                <a16:creationId xmlns:a16="http://schemas.microsoft.com/office/drawing/2014/main" id="{A6556699-B2A6-B5EF-0E2F-78776AA40E15}"/>
              </a:ext>
            </a:extLst>
          </p:cNvPr>
          <p:cNvCxnSpPr/>
          <p:nvPr/>
        </p:nvCxnSpPr>
        <p:spPr>
          <a:xfrm flipV="1">
            <a:off x="3033012" y="1066800"/>
            <a:ext cx="8382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080792"/>
      </p:ext>
    </p:extLst>
  </p:cSld>
  <p:clrMapOvr>
    <a:masterClrMapping/>
  </p:clrMapOvr>
  <p:transition spd="slow">
    <p:push dir="u"/>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419</TotalTime>
  <Words>424</Words>
  <Application>Microsoft Office PowerPoint</Application>
  <PresentationFormat>On-screen Show (4:3)</PresentationFormat>
  <Paragraphs>70</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CIDFont+F2</vt:lpstr>
      <vt:lpstr>CIDFont+F5</vt:lpstr>
      <vt:lpstr>CIDFont+F6</vt:lpstr>
      <vt:lpstr>Trebuchet MS</vt:lpstr>
      <vt:lpstr>Wingdings 3</vt:lpstr>
      <vt:lpstr>Facet</vt:lpstr>
      <vt:lpstr>PowerPoint Presentation</vt:lpstr>
      <vt:lpstr>L’APERÇU DU DARS </vt:lpstr>
      <vt:lpstr>References List</vt:lpstr>
      <vt:lpstr>A quoi sert le programme DARS?</vt:lpstr>
      <vt:lpstr>Download App</vt:lpstr>
      <vt:lpstr>Download App</vt:lpstr>
      <vt:lpstr>Open the App</vt:lpstr>
      <vt:lpstr>Login</vt:lpstr>
      <vt:lpstr>PowerPoint Presentation</vt:lpstr>
      <vt:lpstr>Nouvelles</vt:lpstr>
      <vt:lpstr>Messages</vt:lpstr>
      <vt:lpstr>Enfants</vt:lpstr>
      <vt:lpstr>A plus section</vt:lpstr>
      <vt:lpstr>Paramètres</vt:lpstr>
      <vt:lpstr>Paramètres</vt:lpstr>
      <vt:lpstr>Video (5 min)</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Walid</dc:creator>
  <cp:lastModifiedBy>SUPPORT- Sagesse Technique</cp:lastModifiedBy>
  <cp:revision>106</cp:revision>
  <dcterms:created xsi:type="dcterms:W3CDTF">2014-09-09T12:35:54Z</dcterms:created>
  <dcterms:modified xsi:type="dcterms:W3CDTF">2024-10-15T05:53:11Z</dcterms:modified>
</cp:coreProperties>
</file>